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EF33-2B19-428B-ADFB-6E4AB7AE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0B3AE-CF87-464D-812A-729DEA943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7957-8524-4212-A7EC-2862E20D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B383-FDFA-4294-A6CE-4D2970C4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C601B-009D-4258-9E39-435B3471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A405-8F14-4D25-A591-3619B93B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749A3-054D-48F5-933D-C16ACB04A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43FEC-7F4F-40F7-9C73-7D00D74B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CA5B-F587-48E1-AFAD-F90519F3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B4BB2-590E-40C8-A4DA-2BD2B336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5B637-CEB3-4997-B36C-E151094A1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3FF7F-A599-4A44-8372-420D14BB5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1ADC7-295F-4625-826D-7AAB85E7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5C04-F4A5-40D7-9C46-DC8F73E4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201D-43E4-45DF-AE74-97F3A0DA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B75C-A231-4108-A42A-95B992FD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EA3B-1272-4FC7-AF0A-227713E7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D1FB9-A3A0-4C82-8871-5E10A8F2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8902-F498-4A32-94BE-B00377E7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188E-EF40-4A84-B4A6-3802C861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5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D816-F772-4B6E-A603-FBF4DA6C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D48EC-02EA-41F5-A5D7-C277C185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FBF62-E854-40D0-B73C-561E50E7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C5A1-EE24-4035-BD22-920B6F6A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3FA4-B544-43C3-B3E3-83EFB878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3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749C-F4F6-4338-886C-B8D761AB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B899-E03A-4BD3-8770-1BF0C0E72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2AC5B-33BB-4B37-B2B7-38C246609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088D9-E6BA-4AFD-8FE7-C0C71F4E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BFFF-F0DC-4053-BECE-ABE783A1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27F26-70AF-4185-AD8D-F72F064D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2F6B-786F-4656-9AD3-82B19EFE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8AE4A-63C7-4408-BA19-29E926139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49330-E67F-4D42-98E2-187A9B0E1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8D467-A9D0-4D8A-8323-0C7654E57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C8335-6FF2-4F39-9A08-168889213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AC09A-0E09-4623-9F4D-E40E43D9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4F826-BA78-449E-8E9C-03ED5FE2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2C7B1-6C97-4948-9EF8-BD30713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B8F7-3A7A-4390-ABAF-0E37123D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6B805-6EC3-4D0C-8658-5AAD6130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C75B4-E2DD-4CC9-AE2F-4EE4B78E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09B2B-59F3-49D7-AB4B-5B8AC5D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CBFBE-F54A-43BE-9865-88F3D979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90F1C-0D55-409D-9D19-FC6DE66B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0E114-6C61-401A-831F-B5449FD0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925-56D5-448B-9F93-F47F13CD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B317-9FD3-4AB1-9971-D8642011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1861B-B64D-4DE8-BA1E-898F54C2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2DA3F-DD3E-40D3-8272-10CBF29C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C5D7E-B0F7-4988-B86F-E446C7C9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EE7EA-3009-4B32-9CF2-4EB7E474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057A-7C7B-41FB-9F68-9CBB69BE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ADD23-70E8-410B-B34C-ED005034D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7D062-E419-40D3-9EE9-5EB0E945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3AA35-EF99-4079-841F-D35F02ED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5ACDD-3480-4693-8197-7D69E476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19262-C106-4623-8FA2-CD41DC88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E132C-DEC8-49A7-933A-A6E9752C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D159B-DBE0-4773-8125-D1E0750C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10632-123A-4DBD-A8BC-EA341D782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11AE-F778-458B-8501-61B5105F56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E4B9B-11B0-4E5B-986C-5AD429377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3555-639E-4A86-832F-DBC8142EC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32A8-6CCD-4DE6-893D-57750409C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s.gov/credits-deductions/individuals/earned-income-tax-credit/use-the-eitc-assistant" TargetMode="External"/><Relationship Id="rId3" Type="http://schemas.openxmlformats.org/officeDocument/2006/relationships/hyperlink" Target="https://www.irs.gov/individuals/electronic-filing-pin-request" TargetMode="External"/><Relationship Id="rId7" Type="http://schemas.openxmlformats.org/officeDocument/2006/relationships/hyperlink" Target="https://studentaid.gov/h/apply-for-aid/fafsa" TargetMode="External"/><Relationship Id="rId2" Type="http://schemas.openxmlformats.org/officeDocument/2006/relationships/hyperlink" Target="mailto:lvardell@pldi.ne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rs.gov/refunds" TargetMode="External"/><Relationship Id="rId5" Type="http://schemas.openxmlformats.org/officeDocument/2006/relationships/hyperlink" Target="https://www.irs.gov/help/ita" TargetMode="External"/><Relationship Id="rId4" Type="http://schemas.openxmlformats.org/officeDocument/2006/relationships/hyperlink" Target="https://www.irs.gov/pub/irs-pdf/p405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7DE88E-1FA2-446B-A8D6-6DFA5F4D67C0}"/>
              </a:ext>
            </a:extLst>
          </p:cNvPr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CADC On-line Taxes</a:t>
            </a:r>
          </a:p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Did you know you can file a FREE federal and state return if </a:t>
            </a:r>
          </a:p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income in 2020 was $72,000 or less?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Q&amp;A guidance to fill out the 1040 form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age restrictions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EFile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 for federal and Oklahoma returns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Form 1040NR 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 and print tax returns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questions about your return? Our certified tax coaches can help!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us via Email:  </a:t>
            </a:r>
            <a:r>
              <a:rPr lang="en-US" sz="1600" dirty="0">
                <a:hlinkClick r:id="rId2"/>
              </a:rPr>
              <a:t>lvardell@pldi.net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/>
              <a:t>ssistors will be answering questions Monday-Friday, 8:00 am – 5:00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provided within 24 hours operation days</a:t>
            </a:r>
          </a:p>
          <a:p>
            <a:pPr lvl="1"/>
            <a:endParaRPr lang="en-US" dirty="0"/>
          </a:p>
          <a:p>
            <a:r>
              <a:rPr lang="en-US" b="1" dirty="0"/>
              <a:t>The First Step:  </a:t>
            </a:r>
            <a:r>
              <a:rPr lang="en-US" dirty="0"/>
              <a:t>To e-file your 2020 tax return, you must verify your identity with your Adjusted Gross Income from your 2019 tax return via the link below.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AC251967-0C50-49E6-8656-1DD72872F19B}"/>
              </a:ext>
            </a:extLst>
          </p:cNvPr>
          <p:cNvSpPr/>
          <p:nvPr/>
        </p:nvSpPr>
        <p:spPr>
          <a:xfrm>
            <a:off x="303088" y="4593677"/>
            <a:ext cx="1772292" cy="84248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Validate Identity</a:t>
            </a:r>
          </a:p>
        </p:txBody>
      </p:sp>
      <p:sp>
        <p:nvSpPr>
          <p:cNvPr id="6" name="Rectangle: Rounded Corners 5">
            <a:hlinkClick r:id="rId4"/>
            <a:extLst>
              <a:ext uri="{FF2B5EF4-FFF2-40B4-BE49-F238E27FC236}">
                <a16:creationId xmlns:a16="http://schemas.microsoft.com/office/drawing/2014/main" id="{7933EBE3-CD22-42DD-A1B1-DE82A7D52F7A}"/>
              </a:ext>
            </a:extLst>
          </p:cNvPr>
          <p:cNvSpPr/>
          <p:nvPr/>
        </p:nvSpPr>
        <p:spPr>
          <a:xfrm>
            <a:off x="4328846" y="4543435"/>
            <a:ext cx="1869896" cy="842482"/>
          </a:xfrm>
          <a:prstGeom prst="round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Civil Rights</a:t>
            </a:r>
          </a:p>
        </p:txBody>
      </p:sp>
      <p:sp>
        <p:nvSpPr>
          <p:cNvPr id="7" name="Rectangle: Rounded Corners 6">
            <a:hlinkClick r:id="rId5"/>
            <a:extLst>
              <a:ext uri="{FF2B5EF4-FFF2-40B4-BE49-F238E27FC236}">
                <a16:creationId xmlns:a16="http://schemas.microsoft.com/office/drawing/2014/main" id="{67A170FB-596C-489F-AE26-1AA2E2DD956E}"/>
              </a:ext>
            </a:extLst>
          </p:cNvPr>
          <p:cNvSpPr/>
          <p:nvPr/>
        </p:nvSpPr>
        <p:spPr>
          <a:xfrm>
            <a:off x="7986445" y="4543435"/>
            <a:ext cx="2010310" cy="84248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Interactive Tax Assistant</a:t>
            </a:r>
          </a:p>
        </p:txBody>
      </p:sp>
      <p:sp>
        <p:nvSpPr>
          <p:cNvPr id="8" name="Rectangle: Rounded Corners 7">
            <a:hlinkClick r:id="rId6"/>
            <a:extLst>
              <a:ext uri="{FF2B5EF4-FFF2-40B4-BE49-F238E27FC236}">
                <a16:creationId xmlns:a16="http://schemas.microsoft.com/office/drawing/2014/main" id="{73FCC3B4-424D-4974-8822-85911741EDB5}"/>
              </a:ext>
            </a:extLst>
          </p:cNvPr>
          <p:cNvSpPr/>
          <p:nvPr/>
        </p:nvSpPr>
        <p:spPr>
          <a:xfrm>
            <a:off x="7986445" y="5641442"/>
            <a:ext cx="2010310" cy="84248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Where’s My Refund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41AD26-3169-46B4-80E4-F7DA872B50C6}"/>
              </a:ext>
            </a:extLst>
          </p:cNvPr>
          <p:cNvSpPr/>
          <p:nvPr/>
        </p:nvSpPr>
        <p:spPr>
          <a:xfrm>
            <a:off x="4304873" y="5641442"/>
            <a:ext cx="1893870" cy="842483"/>
          </a:xfrm>
          <a:prstGeom prst="roundRect">
            <a:avLst/>
          </a:prstGeom>
          <a:solidFill>
            <a:srgbClr val="CC00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Federal Student Financial </a:t>
            </a:r>
            <a:r>
              <a:rPr lang="en-US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Aid</a:t>
            </a:r>
            <a:r>
              <a:rPr lang="en-US" dirty="0"/>
              <a:t> (FAFSA)</a:t>
            </a:r>
          </a:p>
        </p:txBody>
      </p:sp>
      <p:sp>
        <p:nvSpPr>
          <p:cNvPr id="10" name="Rectangle: Rounded Corners 9">
            <a:hlinkClick r:id="rId8"/>
            <a:extLst>
              <a:ext uri="{FF2B5EF4-FFF2-40B4-BE49-F238E27FC236}">
                <a16:creationId xmlns:a16="http://schemas.microsoft.com/office/drawing/2014/main" id="{DFFE1A17-005E-4435-ACAA-34779720C989}"/>
              </a:ext>
            </a:extLst>
          </p:cNvPr>
          <p:cNvSpPr/>
          <p:nvPr/>
        </p:nvSpPr>
        <p:spPr>
          <a:xfrm>
            <a:off x="303087" y="5641442"/>
            <a:ext cx="1772291" cy="84248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EITC Assistant</a:t>
            </a:r>
          </a:p>
        </p:txBody>
      </p:sp>
    </p:spTree>
    <p:extLst>
      <p:ext uri="{BB962C8B-B14F-4D97-AF65-F5344CB8AC3E}">
        <p14:creationId xmlns:p14="http://schemas.microsoft.com/office/powerpoint/2010/main" val="421327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49871-0811-4B10-8549-8D6602D8D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15" y="1036731"/>
            <a:ext cx="7491993" cy="4351338"/>
          </a:xfrm>
        </p:spPr>
      </p:pic>
    </p:spTree>
    <p:extLst>
      <p:ext uri="{BB962C8B-B14F-4D97-AF65-F5344CB8AC3E}">
        <p14:creationId xmlns:p14="http://schemas.microsoft.com/office/powerpoint/2010/main" val="251163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AC74E-F44E-484C-A71A-ECB750828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52" y="0"/>
            <a:ext cx="7696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3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D221A-D757-4832-8AF0-295431FBE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0"/>
            <a:ext cx="880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D2A42-5947-4BCF-99D9-A16D9D624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06" y="0"/>
            <a:ext cx="9083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1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151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 Julie M</dc:creator>
  <cp:lastModifiedBy>Tiffany Camero</cp:lastModifiedBy>
  <cp:revision>36</cp:revision>
  <dcterms:created xsi:type="dcterms:W3CDTF">2021-01-15T14:15:37Z</dcterms:created>
  <dcterms:modified xsi:type="dcterms:W3CDTF">2021-01-20T21:23:19Z</dcterms:modified>
</cp:coreProperties>
</file>